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player.cz/slide/13143682/#google_vignette" TargetMode="External"/><Relationship Id="rId7" Type="http://schemas.openxmlformats.org/officeDocument/2006/relationships/hyperlink" Target="https://cs.wikipedia.org/wiki/Asymetrick&#225;_kryptografie" TargetMode="External"/><Relationship Id="rId2" Type="http://schemas.openxmlformats.org/officeDocument/2006/relationships/hyperlink" Target="https://www.researchgate.net/figure/Encrypting-using-Rail-Fence-Cipher5_fig5_3334802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Steganografie" TargetMode="External"/><Relationship Id="rId5" Type="http://schemas.openxmlformats.org/officeDocument/2006/relationships/hyperlink" Target="https://sandbox.cz/~varvara/El_podpis/index.html" TargetMode="External"/><Relationship Id="rId4" Type="http://schemas.openxmlformats.org/officeDocument/2006/relationships/hyperlink" Target="https://khalilstemmler.com/blogs/data-structures-algorithms/hash-table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1660756-5CBD-A3DF-E8A6-15DFB4EE0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1875" y="1212935"/>
            <a:ext cx="6020177" cy="443213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cs-CZ" sz="5100" b="1" i="0" dirty="0">
                <a:effectLst/>
                <a:latin typeface="Segoe UI" panose="020B0502040204020203" pitchFamily="34" charset="0"/>
              </a:rPr>
              <a:t>Kryptografie kryptoanalýza steganografie</a:t>
            </a:r>
            <a:endParaRPr lang="cs-CZ" sz="51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903B815-76D5-16E5-CB9D-916D41C449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17261" y="2087881"/>
            <a:ext cx="3142864" cy="2682239"/>
          </a:xfrm>
        </p:spPr>
        <p:txBody>
          <a:bodyPr anchor="ctr">
            <a:normAutofit/>
          </a:bodyPr>
          <a:lstStyle/>
          <a:p>
            <a:pPr algn="l"/>
            <a:r>
              <a:rPr lang="cs-CZ" dirty="0"/>
              <a:t>Daniel </a:t>
            </a:r>
            <a:r>
              <a:rPr lang="cs-CZ" dirty="0" err="1"/>
              <a:t>koton</a:t>
            </a:r>
            <a:endParaRPr lang="cs-CZ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343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013ABA-6B7F-DC1F-EC60-8A81EAC89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Šifry Transpoziční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F78A39-3331-8407-E81F-5432A356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Přehazují pořadí znaků dle určitého pravidla (např. </a:t>
            </a:r>
            <a:r>
              <a:rPr lang="cs-CZ" dirty="0" err="1"/>
              <a:t>Rail</a:t>
            </a:r>
            <a:r>
              <a:rPr lang="cs-CZ" dirty="0"/>
              <a:t> Fence).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633847F-B2C0-A71F-7D8B-E97EA757B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831605"/>
            <a:ext cx="6095593" cy="303255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4603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55A0B4-9CB7-0B4E-1E11-5FCC467FB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je to digitální podpis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801AD3-7D0F-D45E-5E9C-EBB998480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Kryptografická metoda pro ověřování identity a integrity dat.</a:t>
            </a:r>
          </a:p>
          <a:p>
            <a:r>
              <a:rPr lang="cs-CZ" dirty="0"/>
              <a:t>Využívá asymetrické šifrování</a:t>
            </a:r>
          </a:p>
          <a:p>
            <a:r>
              <a:rPr lang="cs-CZ" dirty="0"/>
              <a:t>Používá se v elektronických dokumentech, e-mailech, certifikátech SSL/TLS.</a:t>
            </a:r>
          </a:p>
        </p:txBody>
      </p:sp>
    </p:spTree>
    <p:extLst>
      <p:ext uri="{BB962C8B-B14F-4D97-AF65-F5344CB8AC3E}">
        <p14:creationId xmlns:p14="http://schemas.microsoft.com/office/powerpoint/2010/main" val="357285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FB3FE7-531E-1A1C-A372-51A8A18F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3E2D54-10C6-1BB8-23C2-906C1F6D1E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https://www.researchgate.net/figure/Encrypting-using-Rail-Fence-Cipher5_fig5_333480277</a:t>
            </a:r>
            <a:endParaRPr lang="cs-CZ" dirty="0"/>
          </a:p>
          <a:p>
            <a:r>
              <a:rPr lang="cs-CZ" dirty="0">
                <a:hlinkClick r:id="rId3"/>
              </a:rPr>
              <a:t>https://slideplayer.cz/slide/13143682/#google_vignette</a:t>
            </a:r>
            <a:endParaRPr lang="cs-CZ" dirty="0"/>
          </a:p>
          <a:p>
            <a:r>
              <a:rPr lang="cs-CZ" dirty="0">
                <a:hlinkClick r:id="rId4"/>
              </a:rPr>
              <a:t>https://khalilstemmler.com/blogs/data-structures-algorithms/hash-tables/</a:t>
            </a:r>
            <a:endParaRPr lang="cs-CZ" dirty="0"/>
          </a:p>
          <a:p>
            <a:r>
              <a:rPr lang="cs-CZ" dirty="0">
                <a:hlinkClick r:id="rId5"/>
              </a:rPr>
              <a:t>https://sandbox.cz/~varvara/El_podpis/index.html</a:t>
            </a:r>
            <a:endParaRPr lang="cs-CZ" dirty="0"/>
          </a:p>
          <a:p>
            <a:r>
              <a:rPr lang="cs-CZ" dirty="0">
                <a:hlinkClick r:id="rId6"/>
              </a:rPr>
              <a:t>https://cs.wikipedia.org/wiki/Steganografie</a:t>
            </a:r>
            <a:endParaRPr lang="cs-CZ" dirty="0"/>
          </a:p>
          <a:p>
            <a:r>
              <a:rPr lang="cs-CZ" dirty="0">
                <a:hlinkClick r:id="rId7"/>
              </a:rPr>
              <a:t>https://cs.wikipedia.org/wiki/</a:t>
            </a:r>
            <a:r>
              <a:rPr lang="cs-CZ" dirty="0" err="1">
                <a:hlinkClick r:id="rId7"/>
              </a:rPr>
              <a:t>Asymetrická_kryptografie</a:t>
            </a:r>
            <a:endParaRPr lang="cs-CZ" dirty="0"/>
          </a:p>
          <a:p>
            <a:r>
              <a:rPr lang="cs-CZ" dirty="0"/>
              <a:t>https://www.umimeinformatiku.cz/cviceni-sifrovani-pojmy-principy</a:t>
            </a:r>
          </a:p>
        </p:txBody>
      </p:sp>
    </p:spTree>
    <p:extLst>
      <p:ext uri="{BB962C8B-B14F-4D97-AF65-F5344CB8AC3E}">
        <p14:creationId xmlns:p14="http://schemas.microsoft.com/office/powerpoint/2010/main" val="423560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4">
            <a:extLst>
              <a:ext uri="{FF2B5EF4-FFF2-40B4-BE49-F238E27FC236}">
                <a16:creationId xmlns:a16="http://schemas.microsoft.com/office/drawing/2014/main" id="{FA4A8332-6151-481A-9DEC-D3D2FA1A2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07CFD60B-8DB0-2EC6-5A28-B997A5F8C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2933" y="4534958"/>
            <a:ext cx="10127192" cy="92816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/>
              <a:t>Konec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68BBE4-C6F4-6E83-2032-05D2E8524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2399" y="5466298"/>
            <a:ext cx="7197726" cy="4011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buNone/>
            </a:pPr>
            <a:r>
              <a:rPr lang="en-US" cap="all"/>
              <a:t>skibidi</a:t>
            </a:r>
          </a:p>
        </p:txBody>
      </p:sp>
      <p:pic>
        <p:nvPicPr>
          <p:cNvPr id="7" name="Obrázek 6" descr="Obsah obrázku oblečení, osoba, Lidská tvář, klobouk&#10;&#10;Obsah vygenerovaný umělou inteligencí může být nesprávný.">
            <a:extLst>
              <a:ext uri="{FF2B5EF4-FFF2-40B4-BE49-F238E27FC236}">
                <a16:creationId xmlns:a16="http://schemas.microsoft.com/office/drawing/2014/main" id="{698E381A-235F-3CF2-0698-BA4767633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8933" b="26979"/>
          <a:stretch/>
        </p:blipFill>
        <p:spPr>
          <a:xfrm>
            <a:off x="922868" y="645517"/>
            <a:ext cx="5110634" cy="3738166"/>
          </a:xfrm>
          <a:custGeom>
            <a:avLst/>
            <a:gdLst/>
            <a:ahLst/>
            <a:cxnLst/>
            <a:rect l="l" t="t" r="r" b="b"/>
            <a:pathLst>
              <a:path w="5110634" h="3738166">
                <a:moveTo>
                  <a:pt x="163732" y="0"/>
                </a:moveTo>
                <a:lnTo>
                  <a:pt x="5110634" y="0"/>
                </a:lnTo>
                <a:lnTo>
                  <a:pt x="5110634" y="3738166"/>
                </a:lnTo>
                <a:lnTo>
                  <a:pt x="163732" y="3738166"/>
                </a:lnTo>
                <a:cubicBezTo>
                  <a:pt x="73305" y="3738166"/>
                  <a:pt x="0" y="3664861"/>
                  <a:pt x="0" y="3574434"/>
                </a:cubicBezTo>
                <a:lnTo>
                  <a:pt x="0" y="163732"/>
                </a:lnTo>
                <a:cubicBezTo>
                  <a:pt x="0" y="73305"/>
                  <a:pt x="73305" y="0"/>
                  <a:pt x="163732" y="0"/>
                </a:cubicBez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pic>
        <p:nvPicPr>
          <p:cNvPr id="5" name="Obrázek 4" descr="Obsah obrázku Lidská tvář, osoba, oblečení, Módní doplňky&#10;&#10;Obsah vygenerovaný umělou inteligencí může být nesprávný.">
            <a:extLst>
              <a:ext uri="{FF2B5EF4-FFF2-40B4-BE49-F238E27FC236}">
                <a16:creationId xmlns:a16="http://schemas.microsoft.com/office/drawing/2014/main" id="{78EC26D5-8DF3-E945-ABDF-9EE33633294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5789" b="29511"/>
          <a:stretch/>
        </p:blipFill>
        <p:spPr>
          <a:xfrm>
            <a:off x="6184378" y="645517"/>
            <a:ext cx="5084756" cy="3738166"/>
          </a:xfrm>
          <a:custGeom>
            <a:avLst/>
            <a:gdLst/>
            <a:ahLst/>
            <a:cxnLst/>
            <a:rect l="l" t="t" r="r" b="b"/>
            <a:pathLst>
              <a:path w="5084756" h="3738166">
                <a:moveTo>
                  <a:pt x="0" y="0"/>
                </a:moveTo>
                <a:lnTo>
                  <a:pt x="4921024" y="0"/>
                </a:lnTo>
                <a:cubicBezTo>
                  <a:pt x="5011451" y="0"/>
                  <a:pt x="5084756" y="73305"/>
                  <a:pt x="5084756" y="163732"/>
                </a:cubicBezTo>
                <a:lnTo>
                  <a:pt x="5084756" y="3574434"/>
                </a:lnTo>
                <a:cubicBezTo>
                  <a:pt x="5084756" y="3664861"/>
                  <a:pt x="5011451" y="3738166"/>
                  <a:pt x="4921024" y="3738166"/>
                </a:cubicBezTo>
                <a:lnTo>
                  <a:pt x="0" y="3738166"/>
                </a:lnTo>
                <a:close/>
              </a:path>
            </a:pathLst>
          </a:custGeom>
          <a:ln w="50800" cap="sq" cmpd="dbl">
            <a:noFill/>
            <a:miter lim="800000"/>
          </a:ln>
          <a:effectLst/>
        </p:spPr>
      </p:pic>
      <p:sp>
        <p:nvSpPr>
          <p:cNvPr id="22" name="Freeform 21">
            <a:extLst>
              <a:ext uri="{FF2B5EF4-FFF2-40B4-BE49-F238E27FC236}">
                <a16:creationId xmlns:a16="http://schemas.microsoft.com/office/drawing/2014/main" id="{B2C5E516-D6E4-4ED1-93B7-4E6EF50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5924" y="614085"/>
            <a:ext cx="10360152" cy="3794760"/>
          </a:xfrm>
          <a:custGeom>
            <a:avLst/>
            <a:gdLst>
              <a:gd name="connsiteX0" fmla="*/ 5268454 w 10360152"/>
              <a:gd name="connsiteY0" fmla="*/ 0 h 3794760"/>
              <a:gd name="connsiteX1" fmla="*/ 10158309 w 10360152"/>
              <a:gd name="connsiteY1" fmla="*/ 0 h 3794760"/>
              <a:gd name="connsiteX2" fmla="*/ 10360152 w 10360152"/>
              <a:gd name="connsiteY2" fmla="*/ 201843 h 3794760"/>
              <a:gd name="connsiteX3" fmla="*/ 10360152 w 10360152"/>
              <a:gd name="connsiteY3" fmla="*/ 3592917 h 3794760"/>
              <a:gd name="connsiteX4" fmla="*/ 10158309 w 10360152"/>
              <a:gd name="connsiteY4" fmla="*/ 3794760 h 3794760"/>
              <a:gd name="connsiteX5" fmla="*/ 5268454 w 10360152"/>
              <a:gd name="connsiteY5" fmla="*/ 3794760 h 3794760"/>
              <a:gd name="connsiteX6" fmla="*/ 201843 w 10360152"/>
              <a:gd name="connsiteY6" fmla="*/ 0 h 3794760"/>
              <a:gd name="connsiteX7" fmla="*/ 5117578 w 10360152"/>
              <a:gd name="connsiteY7" fmla="*/ 0 h 3794760"/>
              <a:gd name="connsiteX8" fmla="*/ 5117578 w 10360152"/>
              <a:gd name="connsiteY8" fmla="*/ 3794760 h 3794760"/>
              <a:gd name="connsiteX9" fmla="*/ 201843 w 10360152"/>
              <a:gd name="connsiteY9" fmla="*/ 3794760 h 3794760"/>
              <a:gd name="connsiteX10" fmla="*/ 0 w 10360152"/>
              <a:gd name="connsiteY10" fmla="*/ 3592917 h 3794760"/>
              <a:gd name="connsiteX11" fmla="*/ 0 w 10360152"/>
              <a:gd name="connsiteY11" fmla="*/ 201843 h 3794760"/>
              <a:gd name="connsiteX12" fmla="*/ 201843 w 10360152"/>
              <a:gd name="connsiteY12" fmla="*/ 0 h 3794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360152" h="3794760">
                <a:moveTo>
                  <a:pt x="5268454" y="0"/>
                </a:moveTo>
                <a:lnTo>
                  <a:pt x="10158309" y="0"/>
                </a:lnTo>
                <a:cubicBezTo>
                  <a:pt x="10269784" y="0"/>
                  <a:pt x="10360152" y="90368"/>
                  <a:pt x="10360152" y="201843"/>
                </a:cubicBezTo>
                <a:lnTo>
                  <a:pt x="10360152" y="3592917"/>
                </a:lnTo>
                <a:cubicBezTo>
                  <a:pt x="10360152" y="3704392"/>
                  <a:pt x="10269784" y="3794760"/>
                  <a:pt x="10158309" y="3794760"/>
                </a:cubicBezTo>
                <a:lnTo>
                  <a:pt x="5268454" y="3794760"/>
                </a:lnTo>
                <a:close/>
                <a:moveTo>
                  <a:pt x="201843" y="0"/>
                </a:moveTo>
                <a:lnTo>
                  <a:pt x="5117578" y="0"/>
                </a:lnTo>
                <a:lnTo>
                  <a:pt x="5117578" y="3794760"/>
                </a:lnTo>
                <a:lnTo>
                  <a:pt x="201843" y="3794760"/>
                </a:lnTo>
                <a:cubicBezTo>
                  <a:pt x="90368" y="3794760"/>
                  <a:pt x="0" y="3704392"/>
                  <a:pt x="0" y="3592917"/>
                </a:cubicBezTo>
                <a:lnTo>
                  <a:pt x="0" y="201843"/>
                </a:lnTo>
                <a:cubicBezTo>
                  <a:pt x="0" y="90368"/>
                  <a:pt x="90368" y="0"/>
                  <a:pt x="201843" y="0"/>
                </a:cubicBezTo>
                <a:close/>
              </a:path>
            </a:pathLst>
          </a:cu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71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23D453-4776-9C57-DA75-F10CF891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BD0F05-C5C3-005F-9D2B-AFCD524A2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Co je to kryptografie, kryptoanalýza, steganografie</a:t>
            </a:r>
          </a:p>
          <a:p>
            <a:r>
              <a:rPr lang="pl-PL" dirty="0"/>
              <a:t>Šifry symetrické a asymetrické</a:t>
            </a:r>
          </a:p>
          <a:p>
            <a:r>
              <a:rPr lang="pl-PL" dirty="0"/>
              <a:t>Hashovací funkce</a:t>
            </a:r>
          </a:p>
          <a:p>
            <a:r>
              <a:rPr lang="pl-PL" dirty="0"/>
              <a:t>Šifry substituční, transpoziční</a:t>
            </a:r>
          </a:p>
          <a:p>
            <a:r>
              <a:rPr lang="pl-PL" dirty="0"/>
              <a:t>Co je to digitální podpis</a:t>
            </a:r>
          </a:p>
          <a:p>
            <a:r>
              <a:rPr lang="pl-PL" dirty="0"/>
              <a:t>Zdroje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217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719F1D-A7D4-396D-3C3E-6002DD71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dirty="0"/>
              <a:t>Co je to kryptografie?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8BAEAD5-DFD3-52A9-9899-D839F6EE1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Je to věda o zabezpečení komunikace šifrováním, aby byla chráněna před neoprávněným přístupem.</a:t>
            </a:r>
          </a:p>
        </p:txBody>
      </p:sp>
      <p:pic>
        <p:nvPicPr>
          <p:cNvPr id="5" name="Obrázek 4" descr="Obsah obrázku text, snímek obrazovky, Písmo, diagram&#10;&#10;Obsah vygenerovaný umělou inteligencí může být nesprávný.">
            <a:extLst>
              <a:ext uri="{FF2B5EF4-FFF2-40B4-BE49-F238E27FC236}">
                <a16:creationId xmlns:a16="http://schemas.microsoft.com/office/drawing/2014/main" id="{FACD4D4C-B0D9-99FB-2B13-913D4ABBF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347" y="796413"/>
            <a:ext cx="5220402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352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32A89DF-9DCC-F130-AED6-89B800B39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dirty="0"/>
              <a:t>Co je to kryptoanalýza?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8B1CFB7-5AE6-38A6-D098-FBBCA1FE28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Je to analýza a lámání šifer s cílem získat původní zprávu bez znalosti klíče.</a:t>
            </a:r>
          </a:p>
        </p:txBody>
      </p:sp>
      <p:pic>
        <p:nvPicPr>
          <p:cNvPr id="5" name="Obrázek 4" descr="Obsah obrázku text, snímek obrazovky, diagram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B2D33AA-B438-1F41-102E-62E9E599F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2098287"/>
            <a:ext cx="6095593" cy="2499194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316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AD7A29-6202-1889-D9A0-EE7F8EF08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Co je to </a:t>
            </a:r>
            <a:r>
              <a:rPr lang="pl-PL" dirty="0"/>
              <a:t>steganografie?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40C9EA-503B-EADC-2B08-EAE632E3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Je to skrývání zpráv uvnitř jiných médií (obrázky, zvukové soubory), aby jejich existence nebyla odhalena.</a:t>
            </a:r>
          </a:p>
        </p:txBody>
      </p:sp>
      <p:pic>
        <p:nvPicPr>
          <p:cNvPr id="5" name="Obrázek 4" descr="Obsah obrázku text, savec, kočka, Malé a středně velké kočky&#10;&#10;Obsah vygenerovaný umělou inteligencí může být nesprávný.">
            <a:extLst>
              <a:ext uri="{FF2B5EF4-FFF2-40B4-BE49-F238E27FC236}">
                <a16:creationId xmlns:a16="http://schemas.microsoft.com/office/drawing/2014/main" id="{8AACF786-9A2C-1AA9-9786-520C639D5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747" y="796413"/>
            <a:ext cx="1913602" cy="510294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4609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C88FBA-B9E4-921F-9C8B-7175F199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dirty="0"/>
              <a:t>Šifry symetrické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7C42ED-B317-0DF0-F63D-3CC390EB8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Mají stejný klíč pro šifrování i dešifrování</a:t>
            </a:r>
          </a:p>
        </p:txBody>
      </p:sp>
      <p:pic>
        <p:nvPicPr>
          <p:cNvPr id="5" name="Obrázek 4" descr="Obsah obrázku text, diagram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95CF8EE9-7F5D-5D15-1308-A64FE687C9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049308"/>
            <a:ext cx="6095593" cy="459715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759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7C1D92-D123-C6DF-7859-2E5190EFD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cs-CZ" dirty="0"/>
              <a:t>Šifry asymetrické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6C9FBA6-40F9-DDF9-D6D2-F4D7E13A9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Mají dvojice klíčů: veřejný (šifrování) a soukromý (dešifrování), využívají se v digitálních podpisech a SSL/TLS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932EEC6-C451-B2D6-5A0B-F7B8D0026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889520"/>
            <a:ext cx="6095593" cy="4916728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9500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A7F46D-5E3A-0979-2A20-30E5077B1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br>
              <a:rPr lang="pl-PL" sz="3300"/>
            </a:br>
            <a:r>
              <a:rPr lang="pl-PL" sz="3300"/>
              <a:t>Hashovací funkce</a:t>
            </a:r>
            <a:br>
              <a:rPr lang="pl-PL" sz="3300"/>
            </a:br>
            <a:endParaRPr lang="cs-CZ" sz="33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B66895-A44B-916E-A11D-3178ACA98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Jsou to jednosměrné matematické operace převádějící vstupní data na fixní délku (hash).</a:t>
            </a:r>
          </a:p>
          <a:p>
            <a:r>
              <a:rPr lang="cs-CZ" dirty="0"/>
              <a:t>Nelze je převodit zpět</a:t>
            </a:r>
          </a:p>
          <a:p>
            <a:r>
              <a:rPr lang="cs-CZ" dirty="0"/>
              <a:t>Jejich použití je hlavně pro ukládání hesel, digitálních podpisů a kontrola integrity dat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DD231D5-FAB1-AA15-8FD9-C3A0056C1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427773"/>
            <a:ext cx="6095593" cy="384022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7908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77575-BAF6-0CBE-9B74-63E770C7B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09" y="808055"/>
            <a:ext cx="3979205" cy="1453363"/>
          </a:xfrm>
        </p:spPr>
        <p:txBody>
          <a:bodyPr>
            <a:normAutofit/>
          </a:bodyPr>
          <a:lstStyle/>
          <a:p>
            <a:r>
              <a:rPr lang="pl-PL" dirty="0"/>
              <a:t>Šifry substituční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A40394A-C3E4-29C9-3C32-260DFE5F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78" y="2261420"/>
            <a:ext cx="4002936" cy="3637935"/>
          </a:xfrm>
        </p:spPr>
        <p:txBody>
          <a:bodyPr>
            <a:normAutofit/>
          </a:bodyPr>
          <a:lstStyle/>
          <a:p>
            <a:r>
              <a:rPr lang="cs-CZ" dirty="0"/>
              <a:t>Nahrazují znaky jinými znaky (např. Caesarova šifra).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48CE262-6680-05B8-EFAC-10D8F2879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752" y="1275383"/>
            <a:ext cx="6095593" cy="4145003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44159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b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EE517B7DE177A46946A718BE5A997E4" ma:contentTypeVersion="5" ma:contentTypeDescription="Vytvoří nový dokument" ma:contentTypeScope="" ma:versionID="d8917f715c2bc204696ff9505f45ee03">
  <xsd:schema xmlns:xsd="http://www.w3.org/2001/XMLSchema" xmlns:xs="http://www.w3.org/2001/XMLSchema" xmlns:p="http://schemas.microsoft.com/office/2006/metadata/properties" xmlns:ns2="0a4a9609-9e97-47bf-8f63-e68daeaae51c" targetNamespace="http://schemas.microsoft.com/office/2006/metadata/properties" ma:root="true" ma:fieldsID="b22e38cafaaf8e17357fe1fbadf243a1" ns2:_="">
    <xsd:import namespace="0a4a9609-9e97-47bf-8f63-e68daeaae51c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a9609-9e97-47bf-8f63-e68daeaae51c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0a4a9609-9e97-47bf-8f63-e68daeaae51c" xsi:nil="true"/>
  </documentManagement>
</p:properties>
</file>

<file path=customXml/itemProps1.xml><?xml version="1.0" encoding="utf-8"?>
<ds:datastoreItem xmlns:ds="http://schemas.openxmlformats.org/officeDocument/2006/customXml" ds:itemID="{4D844E5A-8190-4722-8734-0EE4B3C9BEBF}"/>
</file>

<file path=customXml/itemProps2.xml><?xml version="1.0" encoding="utf-8"?>
<ds:datastoreItem xmlns:ds="http://schemas.openxmlformats.org/officeDocument/2006/customXml" ds:itemID="{1FEA3FEB-861E-4B4F-B2C1-2DEEAF67A9AE}"/>
</file>

<file path=customXml/itemProps3.xml><?xml version="1.0" encoding="utf-8"?>
<ds:datastoreItem xmlns:ds="http://schemas.openxmlformats.org/officeDocument/2006/customXml" ds:itemID="{68E9BEE9-1801-4109-BB8E-4BA68C902888}"/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TM03457452[[fn=Nebe]]</Template>
  <TotalTime>20</TotalTime>
  <Words>308</Words>
  <Application>Microsoft Office PowerPoint</Application>
  <PresentationFormat>Širokoúhlá obrazovka</PresentationFormat>
  <Paragraphs>41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Segoe UI</vt:lpstr>
      <vt:lpstr>Nebe</vt:lpstr>
      <vt:lpstr>Kryptografie kryptoanalýza steganografie</vt:lpstr>
      <vt:lpstr>Obsah</vt:lpstr>
      <vt:lpstr>Co je to kryptografie?</vt:lpstr>
      <vt:lpstr>Co je to kryptoanalýza?</vt:lpstr>
      <vt:lpstr>Co je to steganografie?</vt:lpstr>
      <vt:lpstr>Šifry symetrické</vt:lpstr>
      <vt:lpstr>Šifry asymetrické</vt:lpstr>
      <vt:lpstr> Hashovací funkce </vt:lpstr>
      <vt:lpstr>Šifry substituční</vt:lpstr>
      <vt:lpstr>Šifry Transpoziční</vt:lpstr>
      <vt:lpstr>Co je to digitální podpis</vt:lpstr>
      <vt:lpstr>Zdroje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Koton Daniel (4TB)</dc:creator>
  <cp:lastModifiedBy>Koton Daniel (4TB)</cp:lastModifiedBy>
  <cp:revision>1</cp:revision>
  <dcterms:created xsi:type="dcterms:W3CDTF">2025-03-09T18:13:49Z</dcterms:created>
  <dcterms:modified xsi:type="dcterms:W3CDTF">2025-03-09T18:34:48Z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0x010100DEE517B7DE177A46946A718BE5A997E4</vt:lpwstr>
  </property>
</Properties>
</file>